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57" r:id="rId4"/>
    <p:sldId id="265" r:id="rId5"/>
    <p:sldId id="258" r:id="rId6"/>
    <p:sldId id="259" r:id="rId7"/>
    <p:sldId id="260" r:id="rId8"/>
    <p:sldId id="261" r:id="rId9"/>
    <p:sldId id="263" r:id="rId10"/>
    <p:sldId id="264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ora" panose="020B0604020202020204" charset="-52"/>
      <p:bold r:id="rId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8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937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53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09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6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92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43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97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7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98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4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37724" y="1595557"/>
            <a:ext cx="7468553" cy="21120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Горячий завтрак в школьной столовой: вкусно и полезно!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066580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Мы расскажем о приготовлении горячего завтрака в Старо-Уруссинской школьной столовой, как мы обеспечиваем детей вкусным, полезным и безопасным питанием.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5484852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Наша цель – показать все этапы процесса, от выбора свежих ингредиентов до соблюдения строгих санитарных норм, чтобы вы были уверены в качестве питания, которое получают дети и педагоги.</a:t>
            </a:r>
            <a:endParaRPr lang="en-US" sz="1850" dirty="0"/>
          </a:p>
        </p:txBody>
      </p:sp>
      <p:pic>
        <p:nvPicPr>
          <p:cNvPr id="6" name="Изображение 5" descr="ст1"/>
          <p:cNvPicPr>
            <a:picLocks noChangeAspect="1"/>
          </p:cNvPicPr>
          <p:nvPr/>
        </p:nvPicPr>
        <p:blipFill>
          <a:blip r:embed="rId3"/>
          <a:srcRect l="6864" r="6325"/>
          <a:stretch>
            <a:fillRect/>
          </a:stretch>
        </p:blipFill>
        <p:spPr>
          <a:xfrm>
            <a:off x="8306435" y="1595755"/>
            <a:ext cx="5998210" cy="4006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37724" y="1595557"/>
            <a:ext cx="7468553" cy="21120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Заключение: забота о здоровье детей – наша работа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066580"/>
            <a:ext cx="7468553" cy="1532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Мы гордимся тем, что обеспечиваем детей</a:t>
            </a:r>
            <a:r>
              <a:rPr lang="ru-RU" alt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и педагогов</a:t>
            </a:r>
            <a:r>
              <a:rPr 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вкусным, полезным и безопасным питанием. Забота о здоровье </a:t>
            </a:r>
            <a:r>
              <a:rPr lang="ru-RU" alt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людей</a:t>
            </a:r>
            <a:r>
              <a:rPr 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– наша главная задача и мы будем продолжать совершенствовать нашу работу, чтобы соответствовать самым высоким стандартам качества.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837724" y="5867876"/>
            <a:ext cx="7468553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2000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rcRect l="15380" r="6031"/>
          <a:stretch>
            <a:fillRect/>
          </a:stretch>
        </p:blipFill>
        <p:spPr>
          <a:xfrm>
            <a:off x="8306435" y="1610995"/>
            <a:ext cx="6004560" cy="502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7828" y="563999"/>
            <a:ext cx="9916716" cy="6032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Польза горячего завтрака для школьников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717828" y="1577459"/>
            <a:ext cx="13194744" cy="6562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Горячий завтрак играет важную роль в поддержании здоровья и успеваемости школьников. Он обеспечивает организм энергией и питательными веществами, необходимыми для концентрации внимания и активной работы мозга.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17828" y="2644180"/>
            <a:ext cx="13194744" cy="6562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Регулярное употребление горячего завтрака способствует укреплению иммунитета, улучшению памяти и повышению общей работоспособности. Кроме того, это отличный способ привить детям правильные пищевые привычки с раннего возраста.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2182773" y="5284113"/>
            <a:ext cx="2413159" cy="3015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35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Энергия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17828" y="5708690"/>
            <a:ext cx="3878104" cy="3281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Для учебы</a:t>
            </a:r>
            <a:endParaRPr lang="en-US" sz="1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102" y="3351490"/>
            <a:ext cx="4618077" cy="461807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569446" y="5190708"/>
            <a:ext cx="306824" cy="3836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9931837" y="4052649"/>
            <a:ext cx="2413159" cy="3015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Иммунитет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931837" y="4477226"/>
            <a:ext cx="3980736" cy="3281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Укрепление</a:t>
            </a:r>
            <a:endParaRPr lang="en-US" sz="16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102" y="3351490"/>
            <a:ext cx="4618077" cy="461807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198465" y="4228564"/>
            <a:ext cx="306824" cy="3836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9931837" y="6515576"/>
            <a:ext cx="2413159" cy="3015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Память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9931837" y="6940153"/>
            <a:ext cx="3980736" cy="3281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Улучшение</a:t>
            </a:r>
            <a:endParaRPr lang="en-US" sz="16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6102" y="3351490"/>
            <a:ext cx="4618077" cy="461807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717095" y="6986528"/>
            <a:ext cx="306824" cy="3836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37724" y="941784"/>
            <a:ext cx="6582370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Питательность завтрака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2004774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Завтрак – самый важный прием пищи, особенно для школьников. Он обеспечивает энергией и питательными веществами, необходимыми для учебы и активной деятельности в течение дня.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3423047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Наши горячие завтраки содержат оптимальное сочетание белков, углеводов и жиров, а также витамины и минералы, чтобы дети получали все необходимое для здорового роста и развития.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837724" y="5643086"/>
            <a:ext cx="2250162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Витамины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837724" y="6138624"/>
            <a:ext cx="2250162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Необходимы для здоровья.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859" y="4841319"/>
            <a:ext cx="562451" cy="56245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446859" y="5643086"/>
            <a:ext cx="2250162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Белки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3446859" y="6138624"/>
            <a:ext cx="2250162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Строительный материал для организма.</a:t>
            </a:r>
            <a:endParaRPr lang="en-US" sz="18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995" y="4841319"/>
            <a:ext cx="562570" cy="56257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055995" y="5643205"/>
            <a:ext cx="2250281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Углеводы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6055995" y="6138743"/>
            <a:ext cx="2250281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Источник энергии.</a:t>
            </a:r>
            <a:endParaRPr lang="en-US" sz="1850" dirty="0"/>
          </a:p>
        </p:txBody>
      </p:sp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3960" y="1108075"/>
            <a:ext cx="5126355" cy="3844925"/>
          </a:xfrm>
          <a:prstGeom prst="rect">
            <a:avLst/>
          </a:prstGeom>
        </p:spPr>
      </p:pic>
      <p:sp>
        <p:nvSpPr>
          <p:cNvPr id="16" name="Текстовое поле 15"/>
          <p:cNvSpPr txBox="1"/>
          <p:nvPr/>
        </p:nvSpPr>
        <p:spPr>
          <a:xfrm>
            <a:off x="8823960" y="5288280"/>
            <a:ext cx="51263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en-US" sz="2000" b="1"/>
              <a:t>Приготовления компота. Используем фрукты, ягоды.</a:t>
            </a: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565" y="4841240"/>
            <a:ext cx="1282700" cy="802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37724" y="941784"/>
            <a:ext cx="6582370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ru-RU" sz="4400" dirty="0" smtClean="0">
                <a:solidFill>
                  <a:srgbClr val="38512F"/>
                </a:solidFill>
                <a:latin typeface="Lora" pitchFamily="34" charset="0"/>
              </a:rPr>
              <a:t>Наши повара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2004774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 smtClean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3423047"/>
            <a:ext cx="7468553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837724" y="5643086"/>
            <a:ext cx="2250162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837724" y="6138624"/>
            <a:ext cx="2250162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3383117" y="5571292"/>
            <a:ext cx="2250162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3446859" y="6138624"/>
            <a:ext cx="2250162" cy="1149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13" name="Text 7"/>
          <p:cNvSpPr/>
          <p:nvPr/>
        </p:nvSpPr>
        <p:spPr>
          <a:xfrm>
            <a:off x="5972781" y="5710839"/>
            <a:ext cx="2250281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3" y="2035305"/>
            <a:ext cx="3030667" cy="45071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426" y="1826750"/>
            <a:ext cx="2938835" cy="46906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5353" y="2317450"/>
            <a:ext cx="3491851" cy="3942853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37724" y="6733045"/>
            <a:ext cx="30306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Гаделшина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Миляуша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Фаритовна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стаж 37.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451316" y="6733045"/>
            <a:ext cx="2938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Марданова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Венера 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Хатиповна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стаж 35.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973073" y="6733045"/>
            <a:ext cx="3491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Заляева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Лилия 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Зайтуновна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работник завхоза, стаж 33 года.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1706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504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117" y="3233499"/>
            <a:ext cx="13146167" cy="12470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Выбор продуктов: свежие и качественные ингредиенты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42117" y="4798576"/>
            <a:ext cx="13146167" cy="6784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Мы тщательно выбираем продукты для приготовления завтраков. Наши поставщики – проверенные фермерские хозяйства и производители, гарантирующие свежесть и качество каждого ингредиента.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742117" y="5715476"/>
            <a:ext cx="13146167" cy="6784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Мы используем только натуральные продукты, без консервантов, искусственных красителей и ГМО. Все овощи и фрукты проходят строгий контроль качества перед тем, как попасть на кухню.</a:t>
            </a:r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742117" y="6870859"/>
            <a:ext cx="476964" cy="476964"/>
          </a:xfrm>
          <a:prstGeom prst="roundRect">
            <a:avLst>
              <a:gd name="adj" fmla="val 6668"/>
            </a:avLst>
          </a:prstGeom>
          <a:solidFill>
            <a:srgbClr val="F3E7D4"/>
          </a:solidFill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37" y="6922294"/>
            <a:ext cx="299323" cy="37409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31012" y="6870859"/>
            <a:ext cx="2494478" cy="31170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Свежие овощи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1431012" y="7309723"/>
            <a:ext cx="3551873" cy="3392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От местных фермеров.</a:t>
            </a:r>
            <a:endParaRPr lang="en-US" sz="1650" dirty="0"/>
          </a:p>
        </p:txBody>
      </p:sp>
      <p:sp>
        <p:nvSpPr>
          <p:cNvPr id="10" name="Shape 6"/>
          <p:cNvSpPr/>
          <p:nvPr/>
        </p:nvSpPr>
        <p:spPr>
          <a:xfrm>
            <a:off x="5194816" y="6870859"/>
            <a:ext cx="476964" cy="476964"/>
          </a:xfrm>
          <a:prstGeom prst="roundRect">
            <a:avLst>
              <a:gd name="adj" fmla="val 6668"/>
            </a:avLst>
          </a:prstGeom>
          <a:solidFill>
            <a:srgbClr val="F3E7D4"/>
          </a:solidFill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3637" y="6922294"/>
            <a:ext cx="299323" cy="37409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883712" y="6870859"/>
            <a:ext cx="2494478" cy="31170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Натуральные яйца</a:t>
            </a:r>
            <a:endParaRPr lang="en-US" sz="1950" dirty="0"/>
          </a:p>
        </p:txBody>
      </p:sp>
      <p:sp>
        <p:nvSpPr>
          <p:cNvPr id="13" name="Text 8"/>
          <p:cNvSpPr/>
          <p:nvPr/>
        </p:nvSpPr>
        <p:spPr>
          <a:xfrm>
            <a:off x="5883712" y="7309723"/>
            <a:ext cx="3551873" cy="3392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От проверенных поставщиков.</a:t>
            </a:r>
            <a:endParaRPr lang="en-US" sz="1650" dirty="0"/>
          </a:p>
        </p:txBody>
      </p:sp>
      <p:sp>
        <p:nvSpPr>
          <p:cNvPr id="14" name="Shape 9"/>
          <p:cNvSpPr/>
          <p:nvPr/>
        </p:nvSpPr>
        <p:spPr>
          <a:xfrm>
            <a:off x="9647515" y="6870859"/>
            <a:ext cx="476964" cy="476964"/>
          </a:xfrm>
          <a:prstGeom prst="roundRect">
            <a:avLst>
              <a:gd name="adj" fmla="val 6668"/>
            </a:avLst>
          </a:prstGeom>
          <a:solidFill>
            <a:srgbClr val="F3E7D4"/>
          </a:solidFill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6336" y="6922294"/>
            <a:ext cx="299323" cy="37409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336411" y="6870859"/>
            <a:ext cx="2494478" cy="31170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Молоко</a:t>
            </a:r>
            <a:endParaRPr lang="en-US" sz="1950" dirty="0"/>
          </a:p>
        </p:txBody>
      </p:sp>
      <p:sp>
        <p:nvSpPr>
          <p:cNvPr id="17" name="Text 11"/>
          <p:cNvSpPr/>
          <p:nvPr/>
        </p:nvSpPr>
        <p:spPr>
          <a:xfrm>
            <a:off x="10336411" y="7309723"/>
            <a:ext cx="3551873" cy="3392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Высокого качества.</a:t>
            </a:r>
            <a:endParaRPr lang="en-US" sz="16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4132" y="683181"/>
            <a:ext cx="7795736" cy="11329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Этапы приготовления: от подготовки до подачи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74132" y="2105025"/>
            <a:ext cx="7795736" cy="92440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Приготовление горячего завтрака – это тщательно организованный процесс, состоящий из нескольких этапов. Сначала наши повара подготавливают ингредиенты: моют, чистят и нарезают овощи и фрукты.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674132" y="3246120"/>
            <a:ext cx="7795736" cy="6162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Затем готовят блюда по утвержденным рецептам, соблюдая все технологические требования. Готовый завтрак порционируют и подают на стол в соответствии с графиком.</a:t>
            </a: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65" y="4411345"/>
            <a:ext cx="963295" cy="11557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926074" y="4500205"/>
            <a:ext cx="2266355" cy="2833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Подготовка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1926074" y="4899700"/>
            <a:ext cx="6543794" cy="3081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Ингредиентов</a:t>
            </a:r>
            <a:endParaRPr lang="en-US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97" y="5566926"/>
            <a:ext cx="963097" cy="11557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926074" y="5770245"/>
            <a:ext cx="2266355" cy="2833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Приготовление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1926074" y="6113224"/>
            <a:ext cx="6543794" cy="3081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Блюд</a:t>
            </a:r>
            <a:endParaRPr lang="en-US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162" y="6722666"/>
            <a:ext cx="963097" cy="115574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926074" y="6820575"/>
            <a:ext cx="2266355" cy="2833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Подача</a:t>
            </a:r>
            <a:endParaRPr lang="en-US" sz="1750" dirty="0"/>
          </a:p>
        </p:txBody>
      </p:sp>
      <p:sp>
        <p:nvSpPr>
          <p:cNvPr id="14" name="Text 8"/>
          <p:cNvSpPr/>
          <p:nvPr/>
        </p:nvSpPr>
        <p:spPr>
          <a:xfrm>
            <a:off x="1926074" y="7326749"/>
            <a:ext cx="6543794" cy="3081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 стол</a:t>
            </a:r>
            <a:endParaRPr lang="en-US" dirty="0"/>
          </a:p>
        </p:txBody>
      </p:sp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2270" y="4411345"/>
            <a:ext cx="4483100" cy="3362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6765" y="619482"/>
            <a:ext cx="11853267" cy="66115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Санитарные нормы и гигиена: наш приоритет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786765" y="1730216"/>
            <a:ext cx="13056870" cy="7191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Мы строго соблюдаем все санитарные нормы и правила гигиены. Наши повара работают в чистой и стерильной среде, используя маски, перчатки и специальную одежду.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86765" y="2702242"/>
            <a:ext cx="13056870" cy="7191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Все оборудование и поверхности регулярно дезинфицируются. Мы тщательно следим за сроками годности продуктов и условиями их хранения, чтобы исключить риск отравления или инфекции</a:t>
            </a: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705" y="3674269"/>
            <a:ext cx="2154317" cy="127444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92748" y="4271248"/>
            <a:ext cx="316111" cy="3951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50"/>
              </a:lnSpc>
              <a:buNone/>
            </a:pPr>
            <a:r>
              <a:rPr lang="en-US" sz="2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450" dirty="0"/>
          </a:p>
        </p:txBody>
      </p:sp>
      <p:sp>
        <p:nvSpPr>
          <p:cNvPr id="7" name="Text 4"/>
          <p:cNvSpPr/>
          <p:nvPr/>
        </p:nvSpPr>
        <p:spPr>
          <a:xfrm>
            <a:off x="5352812" y="4146232"/>
            <a:ext cx="1747718" cy="330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Безопасность</a:t>
            </a:r>
            <a:endParaRPr lang="en-US" sz="2050" dirty="0"/>
          </a:p>
        </p:txBody>
      </p:sp>
      <p:sp>
        <p:nvSpPr>
          <p:cNvPr id="8" name="Shape 5"/>
          <p:cNvSpPr/>
          <p:nvPr/>
        </p:nvSpPr>
        <p:spPr>
          <a:xfrm flipV="1">
            <a:off x="5184140" y="4911725"/>
            <a:ext cx="5078095" cy="76200"/>
          </a:xfrm>
          <a:prstGeom prst="roundRect">
            <a:avLst>
              <a:gd name="adj" fmla="val 221270"/>
            </a:avLst>
          </a:prstGeom>
          <a:solidFill>
            <a:srgbClr val="D9CDBA"/>
          </a:solidFill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547" y="5004911"/>
            <a:ext cx="4308753" cy="127444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892868" y="5444490"/>
            <a:ext cx="316111" cy="3951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50"/>
              </a:lnSpc>
              <a:buNone/>
            </a:pPr>
            <a:r>
              <a:rPr lang="en-US" sz="2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450" dirty="0"/>
          </a:p>
        </p:txBody>
      </p:sp>
      <p:sp>
        <p:nvSpPr>
          <p:cNvPr id="11" name="Text 7"/>
          <p:cNvSpPr/>
          <p:nvPr/>
        </p:nvSpPr>
        <p:spPr>
          <a:xfrm>
            <a:off x="6430089" y="5476875"/>
            <a:ext cx="2418874" cy="330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Чистота и порядок</a:t>
            </a:r>
            <a:endParaRPr lang="en-US" sz="2050" dirty="0"/>
          </a:p>
        </p:txBody>
      </p:sp>
      <p:sp>
        <p:nvSpPr>
          <p:cNvPr id="12" name="Shape 8"/>
          <p:cNvSpPr/>
          <p:nvPr/>
        </p:nvSpPr>
        <p:spPr>
          <a:xfrm>
            <a:off x="6261735" y="6292215"/>
            <a:ext cx="7665085" cy="76200"/>
          </a:xfrm>
          <a:prstGeom prst="roundRect">
            <a:avLst>
              <a:gd name="adj" fmla="val 221270"/>
            </a:avLst>
          </a:prstGeom>
          <a:solidFill>
            <a:srgbClr val="D9CDBA"/>
          </a:solidFill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88" y="6335554"/>
            <a:ext cx="6463070" cy="127444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2748" y="6775133"/>
            <a:ext cx="316111" cy="3951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50"/>
              </a:lnSpc>
              <a:buNone/>
            </a:pPr>
            <a:r>
              <a:rPr lang="en-US" sz="2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450" dirty="0"/>
          </a:p>
        </p:txBody>
      </p:sp>
      <p:sp>
        <p:nvSpPr>
          <p:cNvPr id="15" name="Text 10"/>
          <p:cNvSpPr/>
          <p:nvPr/>
        </p:nvSpPr>
        <p:spPr>
          <a:xfrm>
            <a:off x="7507248" y="6560344"/>
            <a:ext cx="2215991" cy="330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Гигиена</a:t>
            </a:r>
            <a:endParaRPr lang="en-US" sz="2050" dirty="0"/>
          </a:p>
        </p:txBody>
      </p:sp>
      <p:sp>
        <p:nvSpPr>
          <p:cNvPr id="16" name="Text 11"/>
          <p:cNvSpPr/>
          <p:nvPr/>
        </p:nvSpPr>
        <p:spPr>
          <a:xfrm>
            <a:off x="7507248" y="7025640"/>
            <a:ext cx="2215991" cy="3595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Постоянный контроль</a:t>
            </a:r>
            <a:endParaRPr lang="en-US" sz="2000" dirty="0"/>
          </a:p>
        </p:txBody>
      </p:sp>
      <p:pic>
        <p:nvPicPr>
          <p:cNvPr id="17" name="Изображение 16" descr="w7qJd5NgGQ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3055" y="3674110"/>
            <a:ext cx="3453130" cy="2266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62539"/>
            <a:ext cx="11980783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Контроль качества: родительский контроль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463721"/>
            <a:ext cx="12954952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Партия готового завтрака проходит строгий контроль качества. Родители проверяют соответствие блюд утвержденным рецептурам, органолептические показатели (вкус, цвет, запах) и температуру подачи.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38359" y="4578390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Рецептура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37724" y="5226169"/>
            <a:ext cx="39285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Соответствие стандарту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57813" y="4680625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Вкус и запах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357813" y="5226169"/>
            <a:ext cx="39285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Оценка качества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37406" y="6278920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Температура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37406" y="6901299"/>
            <a:ext cx="3928586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Подачи</a:t>
            </a:r>
            <a:endParaRPr lang="en-US" sz="2400" dirty="0"/>
          </a:p>
        </p:txBody>
      </p:sp>
      <p:pic>
        <p:nvPicPr>
          <p:cNvPr id="10" name="Изображение 9" descr="р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240" y="4578350"/>
            <a:ext cx="3977005" cy="2982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72914" y="539353"/>
            <a:ext cx="7770971" cy="11539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Ответы на вопросы родителей и учителей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172914" y="1987510"/>
            <a:ext cx="7770971" cy="627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Мы всегда открыты для общения с родителями и учителями. Готовы ответить на любые ваши вопросы, касающиеся организации питания в нашей школьной столовой.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172914" y="3005376"/>
            <a:ext cx="7770971" cy="6276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 нам можно обратиться с предложениями и пожеланиями, чтобы вместе сделать питание наших детей еще более вкусным, полезным и разнообразным.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337889" y="5159772"/>
            <a:ext cx="3738324" cy="6473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5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100%</a:t>
            </a:r>
            <a:endParaRPr lang="en-US" sz="5050" dirty="0"/>
          </a:p>
        </p:txBody>
      </p:sp>
      <p:sp>
        <p:nvSpPr>
          <p:cNvPr id="7" name="Text 4"/>
          <p:cNvSpPr/>
          <p:nvPr/>
        </p:nvSpPr>
        <p:spPr>
          <a:xfrm>
            <a:off x="5968464" y="5976012"/>
            <a:ext cx="2307788" cy="2883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Открытость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337889" y="6372925"/>
            <a:ext cx="3738324" cy="313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Всегда на связи.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0891957" y="5139159"/>
            <a:ext cx="3738443" cy="6473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5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100%</a:t>
            </a:r>
            <a:endParaRPr lang="en-US" sz="5050" dirty="0"/>
          </a:p>
        </p:txBody>
      </p:sp>
      <p:sp>
        <p:nvSpPr>
          <p:cNvPr id="10" name="Text 7"/>
          <p:cNvSpPr/>
          <p:nvPr/>
        </p:nvSpPr>
        <p:spPr>
          <a:xfrm>
            <a:off x="11500525" y="6012840"/>
            <a:ext cx="2307788" cy="2883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Внимание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785197" y="6358304"/>
            <a:ext cx="3738443" cy="313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 вашим вопросам.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276252" y="6080760"/>
            <a:ext cx="3738443" cy="6473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5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100%</a:t>
            </a:r>
            <a:endParaRPr lang="en-US" sz="5050" dirty="0"/>
          </a:p>
        </p:txBody>
      </p:sp>
      <p:sp>
        <p:nvSpPr>
          <p:cNvPr id="13" name="Text 10"/>
          <p:cNvSpPr/>
          <p:nvPr/>
        </p:nvSpPr>
        <p:spPr>
          <a:xfrm>
            <a:off x="8904446" y="6846064"/>
            <a:ext cx="2307788" cy="2883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Готовность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8189119" y="7252597"/>
            <a:ext cx="3738443" cy="3138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 диалогу.</a:t>
            </a:r>
            <a:endParaRPr lang="en-US" sz="1500" dirty="0"/>
          </a:p>
        </p:txBody>
      </p:sp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3"/>
          <a:srcRect r="11696"/>
          <a:stretch>
            <a:fillRect/>
          </a:stretch>
        </p:blipFill>
        <p:spPr>
          <a:xfrm>
            <a:off x="704850" y="3782060"/>
            <a:ext cx="4807585" cy="40836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/>
          <a:srcRect t="14474"/>
          <a:stretch>
            <a:fillRect/>
          </a:stretch>
        </p:blipFill>
        <p:spPr>
          <a:xfrm>
            <a:off x="704850" y="491490"/>
            <a:ext cx="463296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637</Words>
  <Application>Microsoft Office PowerPoint</Application>
  <PresentationFormat>Произвольный</PresentationFormat>
  <Paragraphs>90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Source Sans Pro</vt:lpstr>
      <vt:lpstr>Arial</vt:lpstr>
      <vt:lpstr>Lora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Резеда</cp:lastModifiedBy>
  <cp:revision>5</cp:revision>
  <dcterms:created xsi:type="dcterms:W3CDTF">2025-04-22T06:04:00Z</dcterms:created>
  <dcterms:modified xsi:type="dcterms:W3CDTF">2025-04-22T07:38:02Z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626A7B9FFBE04426854AD8CC276A472E_13</vt:lpwstr>
  </property>
  <property fmtid="{D5CDD505-2E9C-101B-9397-08002B2CF9AE}" pid="3" name="KSOProductBuildVer">
    <vt:lpwstr>1049-12.2.0.20795</vt:lpwstr>
  </property>
</Properties>
</file>